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</p:sldMasterIdLst>
  <p:notesMasterIdLst>
    <p:notesMasterId r:id="rId12"/>
  </p:notesMasterIdLst>
  <p:sldIdLst>
    <p:sldId id="257" r:id="rId2"/>
    <p:sldId id="284" r:id="rId3"/>
    <p:sldId id="293" r:id="rId4"/>
    <p:sldId id="288" r:id="rId5"/>
    <p:sldId id="287" r:id="rId6"/>
    <p:sldId id="283" r:id="rId7"/>
    <p:sldId id="294" r:id="rId8"/>
    <p:sldId id="295" r:id="rId9"/>
    <p:sldId id="296" r:id="rId10"/>
    <p:sldId id="297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7" autoAdjust="0"/>
    <p:restoredTop sz="94660"/>
  </p:normalViewPr>
  <p:slideViewPr>
    <p:cSldViewPr>
      <p:cViewPr varScale="1">
        <p:scale>
          <a:sx n="69" d="100"/>
          <a:sy n="69" d="100"/>
        </p:scale>
        <p:origin x="14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0766C-A5E1-4BE0-B79D-B221391E3231}" type="datetimeFigureOut">
              <a:rPr lang="id-ID" smtClean="0"/>
              <a:pPr/>
              <a:t>24/12/2025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82FA97-F5B0-460A-91C8-450B4369F818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0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4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10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81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932879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3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928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844593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15653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/>
              <a:pPr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93807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7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357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8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40998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CA0E8-9846-4C73-A291-330B2C07FC67}" type="slidenum">
              <a:rPr lang="id-ID" smtClean="0">
                <a:solidFill>
                  <a:prstClr val="black"/>
                </a:solidFill>
              </a:rPr>
              <a:pPr/>
              <a:t>9</a:t>
            </a:fld>
            <a:endParaRPr lang="id-ID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573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1600200" y="0"/>
            <a:ext cx="716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" name="Text Box 34"/>
          <p:cNvSpPr txBox="1">
            <a:spLocks noChangeArrowheads="1"/>
          </p:cNvSpPr>
          <p:nvPr/>
        </p:nvSpPr>
        <p:spPr bwMode="auto">
          <a:xfrm>
            <a:off x="3871913" y="5514975"/>
            <a:ext cx="1157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b="1"/>
              <a:t>Company</a:t>
            </a:r>
          </a:p>
          <a:p>
            <a:pPr>
              <a:defRPr/>
            </a:pPr>
            <a:r>
              <a:rPr lang="en-US" sz="2600" b="1"/>
              <a:t>LOGO</a:t>
            </a:r>
          </a:p>
        </p:txBody>
      </p:sp>
      <p:sp>
        <p:nvSpPr>
          <p:cNvPr id="6" name="Rectangle 52"/>
          <p:cNvSpPr>
            <a:spLocks noChangeArrowheads="1"/>
          </p:cNvSpPr>
          <p:nvPr/>
        </p:nvSpPr>
        <p:spPr bwMode="ltGray">
          <a:xfrm>
            <a:off x="5895975" y="0"/>
            <a:ext cx="3248025" cy="27813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7" name="Group 53"/>
          <p:cNvGrpSpPr>
            <a:grpSpLocks/>
          </p:cNvGrpSpPr>
          <p:nvPr/>
        </p:nvGrpSpPr>
        <p:grpSpPr bwMode="auto">
          <a:xfrm>
            <a:off x="19050" y="2330450"/>
            <a:ext cx="9115425" cy="358775"/>
            <a:chOff x="3827" y="1468"/>
            <a:chExt cx="1927" cy="226"/>
          </a:xfrm>
        </p:grpSpPr>
        <p:sp>
          <p:nvSpPr>
            <p:cNvPr id="8" name="Line 54"/>
            <p:cNvSpPr>
              <a:spLocks noChangeShapeType="1"/>
            </p:cNvSpPr>
            <p:nvPr/>
          </p:nvSpPr>
          <p:spPr bwMode="white">
            <a:xfrm>
              <a:off x="3827" y="1468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9" name="Line 55"/>
            <p:cNvSpPr>
              <a:spLocks noChangeShapeType="1"/>
            </p:cNvSpPr>
            <p:nvPr/>
          </p:nvSpPr>
          <p:spPr bwMode="white">
            <a:xfrm>
              <a:off x="3827" y="1540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" name="Line 56"/>
            <p:cNvSpPr>
              <a:spLocks noChangeShapeType="1"/>
            </p:cNvSpPr>
            <p:nvPr/>
          </p:nvSpPr>
          <p:spPr bwMode="white">
            <a:xfrm>
              <a:off x="3827" y="1616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1" name="Line 57"/>
            <p:cNvSpPr>
              <a:spLocks noChangeShapeType="1"/>
            </p:cNvSpPr>
            <p:nvPr/>
          </p:nvSpPr>
          <p:spPr bwMode="white">
            <a:xfrm>
              <a:off x="3827" y="1694"/>
              <a:ext cx="1927" cy="0"/>
            </a:xfrm>
            <a:prstGeom prst="line">
              <a:avLst/>
            </a:prstGeom>
            <a:noFill/>
            <a:ln w="1905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pic>
        <p:nvPicPr>
          <p:cNvPr id="12" name="Picture 6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887663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60"/>
          <p:cNvSpPr>
            <a:spLocks noChangeArrowheads="1"/>
          </p:cNvSpPr>
          <p:nvPr/>
        </p:nvSpPr>
        <p:spPr bwMode="black">
          <a:xfrm>
            <a:off x="0" y="2787650"/>
            <a:ext cx="9144000" cy="71438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4" name="Rectangle 63"/>
          <p:cNvSpPr>
            <a:spLocks noChangeArrowheads="1"/>
          </p:cNvSpPr>
          <p:nvPr/>
        </p:nvSpPr>
        <p:spPr bwMode="gray">
          <a:xfrm>
            <a:off x="2895600" y="2819400"/>
            <a:ext cx="6248400" cy="6858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pic>
        <p:nvPicPr>
          <p:cNvPr id="15" name="Picture 6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84488" y="0"/>
            <a:ext cx="3011487" cy="278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grayWhite">
          <a:xfrm>
            <a:off x="2895600" y="4038600"/>
            <a:ext cx="6019800" cy="457200"/>
          </a:xfrm>
          <a:solidFill>
            <a:schemeClr val="tx1"/>
          </a:solidFill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 bwMode="ltGray">
          <a:xfrm>
            <a:off x="3124200" y="2819400"/>
            <a:ext cx="5791200" cy="6858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2067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CCB32F-639F-4353-B194-515F58951C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FF4FEA-73B5-42A9-B0EF-E9C2407066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28600"/>
            <a:ext cx="2095500" cy="60928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134100" cy="60928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5D5728-DB1B-4413-9461-24DEE5086B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28600"/>
            <a:ext cx="63246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5026025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6ED59-F850-4B8B-A1FC-FE3A100E1E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7CC3E8-B2F5-4C76-A2A4-8FA8C4C9A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F11293-1922-490A-A548-BE0FF1D85F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5026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676E22-7A91-41BF-88E1-0CC0E5427F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56F6D-E67E-4CC3-B074-5F21D64D4F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0E2885-4A8F-4637-B61F-E35D1A1FC4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9B7DA0-0302-4A6A-94C9-75BFAE9845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B36488-F6F2-4AD5-AE2C-C8E95C2891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id-ID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683A83-621A-46D8-838A-3D4BA7A988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ChangeArrowheads="1"/>
          </p:cNvSpPr>
          <p:nvPr/>
        </p:nvSpPr>
        <p:spPr bwMode="ltGray">
          <a:xfrm>
            <a:off x="11113" y="0"/>
            <a:ext cx="9132887" cy="11255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d-ID"/>
          </a:p>
        </p:txBody>
      </p:sp>
      <p:grpSp>
        <p:nvGrpSpPr>
          <p:cNvPr id="1030" name="Group 33"/>
          <p:cNvGrpSpPr>
            <a:grpSpLocks/>
          </p:cNvGrpSpPr>
          <p:nvPr/>
        </p:nvGrpSpPr>
        <p:grpSpPr bwMode="auto">
          <a:xfrm>
            <a:off x="0" y="879475"/>
            <a:ext cx="9144000" cy="144463"/>
            <a:chOff x="1519" y="554"/>
            <a:chExt cx="4241" cy="91"/>
          </a:xfrm>
        </p:grpSpPr>
        <p:sp>
          <p:nvSpPr>
            <p:cNvPr id="1058" name="Line 34"/>
            <p:cNvSpPr>
              <a:spLocks noChangeShapeType="1"/>
            </p:cNvSpPr>
            <p:nvPr userDrawn="1"/>
          </p:nvSpPr>
          <p:spPr bwMode="white">
            <a:xfrm>
              <a:off x="1519" y="554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59" name="Line 35"/>
            <p:cNvSpPr>
              <a:spLocks noChangeShapeType="1"/>
            </p:cNvSpPr>
            <p:nvPr userDrawn="1"/>
          </p:nvSpPr>
          <p:spPr bwMode="white">
            <a:xfrm>
              <a:off x="1519" y="599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  <p:sp>
          <p:nvSpPr>
            <p:cNvPr id="1060" name="Line 36"/>
            <p:cNvSpPr>
              <a:spLocks noChangeShapeType="1"/>
            </p:cNvSpPr>
            <p:nvPr userDrawn="1"/>
          </p:nvSpPr>
          <p:spPr bwMode="white">
            <a:xfrm>
              <a:off x="1519" y="645"/>
              <a:ext cx="4241" cy="0"/>
            </a:xfrm>
            <a:prstGeom prst="line">
              <a:avLst/>
            </a:prstGeom>
            <a:noFill/>
            <a:ln w="12700" cap="rnd">
              <a:solidFill>
                <a:schemeClr val="bg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id-ID"/>
            </a:p>
          </p:txBody>
        </p:sp>
      </p:grpSp>
      <p:grpSp>
        <p:nvGrpSpPr>
          <p:cNvPr id="1031" name="Group 37"/>
          <p:cNvGrpSpPr>
            <a:grpSpLocks/>
          </p:cNvGrpSpPr>
          <p:nvPr/>
        </p:nvGrpSpPr>
        <p:grpSpPr bwMode="auto">
          <a:xfrm>
            <a:off x="0" y="-11113"/>
            <a:ext cx="2341563" cy="1123951"/>
            <a:chOff x="0" y="0"/>
            <a:chExt cx="1475" cy="694"/>
          </a:xfrm>
        </p:grpSpPr>
        <p:graphicFrame>
          <p:nvGraphicFramePr>
            <p:cNvPr id="1026" name="Object 38"/>
            <p:cNvGraphicFramePr>
              <a:graphicFrameLocks noChangeAspect="1"/>
            </p:cNvGraphicFramePr>
            <p:nvPr/>
          </p:nvGraphicFramePr>
          <p:xfrm>
            <a:off x="695" y="0"/>
            <a:ext cx="780" cy="6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4" name="Image" r:id="rId16" imgW="3646321" imgH="3931376" progId="">
                    <p:embed/>
                  </p:oleObj>
                </mc:Choice>
                <mc:Fallback>
                  <p:oleObj name="Image" r:id="rId16" imgW="3646321" imgH="3931376" progId="">
                    <p:embed/>
                    <p:pic>
                      <p:nvPicPr>
                        <p:cNvPr id="0" name="Object 3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 b="11470"/>
                        <a:stretch>
                          <a:fillRect/>
                        </a:stretch>
                      </p:blipFill>
                      <p:spPr bwMode="auto">
                        <a:xfrm>
                          <a:off x="695" y="0"/>
                          <a:ext cx="780" cy="6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7" name="Object 39"/>
            <p:cNvGraphicFramePr>
              <a:graphicFrameLocks noChangeAspect="1"/>
            </p:cNvGraphicFramePr>
            <p:nvPr/>
          </p:nvGraphicFramePr>
          <p:xfrm>
            <a:off x="0" y="0"/>
            <a:ext cx="737" cy="6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75" name="Image" r:id="rId18" imgW="2575783" imgH="2545301" progId="">
                    <p:embed/>
                  </p:oleObj>
                </mc:Choice>
                <mc:Fallback>
                  <p:oleObj name="Image" r:id="rId18" imgW="2575783" imgH="2545301" progId="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0" y="0"/>
                          <a:ext cx="737" cy="69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2D6BC7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1D528D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B2B2B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3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14600" y="228600"/>
            <a:ext cx="6324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502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2145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accent1"/>
                </a:solidFill>
              </a:defRPr>
            </a:lvl1pPr>
          </a:lstStyle>
          <a:p>
            <a:endParaRPr lang="id-ID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2145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accent1"/>
                </a:solidFill>
              </a:defRPr>
            </a:lvl1pPr>
          </a:lstStyle>
          <a:p>
            <a:fld id="{D7147CF9-D26B-4805-A299-64B48DC71832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037" name="Group 44"/>
          <p:cNvGrpSpPr>
            <a:grpSpLocks/>
          </p:cNvGrpSpPr>
          <p:nvPr/>
        </p:nvGrpSpPr>
        <p:grpSpPr bwMode="auto">
          <a:xfrm>
            <a:off x="0" y="1109663"/>
            <a:ext cx="9144000" cy="169862"/>
            <a:chOff x="0" y="699"/>
            <a:chExt cx="5760" cy="107"/>
          </a:xfrm>
        </p:grpSpPr>
        <p:sp>
          <p:nvSpPr>
            <p:cNvPr id="1064" name="Rectangle 40"/>
            <p:cNvSpPr>
              <a:spLocks noChangeArrowheads="1"/>
            </p:cNvSpPr>
            <p:nvPr userDrawn="1"/>
          </p:nvSpPr>
          <p:spPr bwMode="gray">
            <a:xfrm>
              <a:off x="0" y="699"/>
              <a:ext cx="5760" cy="45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  <p:sp>
          <p:nvSpPr>
            <p:cNvPr id="1066" name="Rectangle 42"/>
            <p:cNvSpPr>
              <a:spLocks noChangeArrowheads="1"/>
            </p:cNvSpPr>
            <p:nvPr userDrawn="1"/>
          </p:nvSpPr>
          <p:spPr bwMode="gray">
            <a:xfrm>
              <a:off x="1476" y="713"/>
              <a:ext cx="4284" cy="93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id-ID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 2" pitchFamily="18" charset="2"/>
        <a:buChar char="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 2" pitchFamily="18" charset="2"/>
        <a:buChar char="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41148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MANAJEMEN PEMASARAN </a:t>
            </a:r>
            <a:b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PERTEMUAN 14</a:t>
            </a:r>
          </a:p>
        </p:txBody>
      </p:sp>
      <p:pic>
        <p:nvPicPr>
          <p:cNvPr id="2" name="Picture 2" descr="C:\Users\Acer\Contacts\Desktop\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0"/>
            <a:ext cx="4800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181" y="253637"/>
            <a:ext cx="4901609" cy="646232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04800" y="1143000"/>
            <a:ext cx="387400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Ekologis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</a:p>
        </p:txBody>
      </p:sp>
      <p:sp>
        <p:nvSpPr>
          <p:cNvPr id="9" name="Rectangle 8"/>
          <p:cNvSpPr/>
          <p:nvPr/>
        </p:nvSpPr>
        <p:spPr>
          <a:xfrm>
            <a:off x="609600" y="1590810"/>
            <a:ext cx="6934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Perhatian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Isu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perubahan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iklim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Regulasi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Ketersediaan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sumber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alam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3285114"/>
            <a:ext cx="6629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Pentingnya</a:t>
            </a:r>
            <a:r>
              <a:rPr lang="en-US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Analisis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11726" y="3725997"/>
            <a:ext cx="80910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Mengidentifikasi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peluang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Mengurangi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risiko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bisnis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Menyusun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adaptif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standar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atau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Menciptakan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keunggulan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kompetitif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berkelanjutan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0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533400" y="300344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46652" y="204162"/>
            <a:ext cx="47547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 PEMASARAN GLOBAL</a:t>
            </a:r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04800" y="1181495"/>
            <a:ext cx="8610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diartikan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berskala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dunia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terbuka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seluruh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pelaku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usaha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tantangan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lebih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2381824"/>
            <a:ext cx="81134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Perkembangan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dipengaruhi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oleh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berbagai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di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antaranya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3334" y="3163393"/>
            <a:ext cx="82157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negara-negara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industri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memproduksi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kualitas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terjangkau</a:t>
            </a:r>
            <a:r>
              <a:rPr lang="en-US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304800" y="3944962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Banyak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orang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melakukan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perjalanan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keluar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negeri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menjadi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global.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4740386"/>
            <a:ext cx="8458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Transportasi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semakin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berkembang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memudahkan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dirty="0"/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333334" y="5571383"/>
            <a:ext cx="85944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Peningkatan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perdagangan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dunia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mengakibatkan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peningkatan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permintaan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suatu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jenis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tertentu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671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53421" y="279737"/>
            <a:ext cx="47547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 PEMASARAN GLOBAL</a:t>
            </a:r>
          </a:p>
        </p:txBody>
      </p:sp>
      <p:sp>
        <p:nvSpPr>
          <p:cNvPr id="2" name="Rectangle 1"/>
          <p:cNvSpPr/>
          <p:nvPr/>
        </p:nvSpPr>
        <p:spPr>
          <a:xfrm>
            <a:off x="154784" y="1143000"/>
            <a:ext cx="8153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Kendala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siap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dihadapi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pebisnis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menyongsong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pelebaran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usaha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</a:t>
            </a:r>
            <a:r>
              <a:rPr lang="en-US" dirty="0"/>
              <a:t>l.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" y="1973997"/>
            <a:ext cx="466390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rabicPeriod"/>
            </a:pPr>
            <a:r>
              <a:rPr lang="nl-NL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Perbedaan </a:t>
            </a:r>
            <a:r>
              <a:rPr lang="nl-NL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budaya dan </a:t>
            </a:r>
            <a:r>
              <a:rPr lang="nl-NL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selera</a:t>
            </a:r>
          </a:p>
          <a:p>
            <a:pPr marL="457200" indent="-457200">
              <a:buAutoNum type="arabicPeriod"/>
            </a:pPr>
            <a:r>
              <a:rPr lang="nl-NL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Perbedaan daya beli masyarakat</a:t>
            </a:r>
          </a:p>
          <a:p>
            <a:pPr marL="457200" indent="-457200">
              <a:buAutoNum type="arabicPeriod"/>
            </a:pPr>
            <a:r>
              <a:rPr lang="nl-NL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Peraturan 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1484" y="3276600"/>
            <a:ext cx="39630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</a:t>
            </a:r>
            <a:r>
              <a:rPr lang="en-US" dirty="0"/>
              <a:t>al</a:t>
            </a:r>
          </a:p>
        </p:txBody>
      </p:sp>
      <p:sp>
        <p:nvSpPr>
          <p:cNvPr id="6" name="Rectangle 5"/>
          <p:cNvSpPr/>
          <p:nvPr/>
        </p:nvSpPr>
        <p:spPr>
          <a:xfrm>
            <a:off x="282266" y="3738265"/>
            <a:ext cx="848073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keseluruhan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eksternal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luar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kendali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kemampuan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merancang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mengimplementasikan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serta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mengendalikan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strategi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08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228600"/>
            <a:ext cx="4901609" cy="64623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1219200"/>
            <a:ext cx="754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600" y="1680865"/>
            <a:ext cx="8153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Kompleks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Dinamis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Berisiko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tinggi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Beragam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(diversity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3342858"/>
            <a:ext cx="54264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Komponen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</a:t>
            </a:r>
            <a:r>
              <a:rPr lang="en-US" dirty="0"/>
              <a:t>al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3771613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Mikro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Makro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7" name="Rectangle 6"/>
          <p:cNvSpPr/>
          <p:nvPr/>
        </p:nvSpPr>
        <p:spPr>
          <a:xfrm>
            <a:off x="152400" y="4727852"/>
            <a:ext cx="48425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Mikro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8" name="Rectangle 7"/>
          <p:cNvSpPr/>
          <p:nvPr/>
        </p:nvSpPr>
        <p:spPr>
          <a:xfrm>
            <a:off x="200890" y="5189516"/>
            <a:ext cx="863830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mikro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pihak-pihak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berhubungan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langsung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pasar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</p:spTree>
    <p:extLst>
      <p:ext uri="{BB962C8B-B14F-4D97-AF65-F5344CB8AC3E}">
        <p14:creationId xmlns:p14="http://schemas.microsoft.com/office/powerpoint/2010/main" val="70426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136570"/>
            <a:ext cx="4901609" cy="64623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0" y="1080430"/>
            <a:ext cx="3727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Perusahaan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416117"/>
            <a:ext cx="6629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mampu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mengelola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Struktur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negara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Koordinasi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antar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cabang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Konsistensi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merek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 vs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adaptasi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2912808"/>
            <a:ext cx="24820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Pemasok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271216"/>
            <a:ext cx="6477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bergantung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Ketersediaan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baku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Biaya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logistik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pemasok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3182" y="4734056"/>
            <a:ext cx="48486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Perantara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5116610"/>
            <a:ext cx="67471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Meliputi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Distributor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ekspor-impor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Platform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e-commerce global</a:t>
            </a:r>
          </a:p>
        </p:txBody>
      </p:sp>
    </p:spTree>
    <p:extLst>
      <p:ext uri="{BB962C8B-B14F-4D97-AF65-F5344CB8AC3E}">
        <p14:creationId xmlns:p14="http://schemas.microsoft.com/office/powerpoint/2010/main" val="3479169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14600" y="381000"/>
            <a:ext cx="1847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sz="24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7430" y="189506"/>
            <a:ext cx="4901609" cy="64623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28600" y="1143000"/>
            <a:ext cx="26427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3" name="Rectangle 2"/>
          <p:cNvSpPr/>
          <p:nvPr/>
        </p:nvSpPr>
        <p:spPr>
          <a:xfrm>
            <a:off x="609600" y="1604665"/>
            <a:ext cx="733948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Karakteristik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pelanggan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berdasarkan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Budaya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Pendapatan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Gaya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hidup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Preferensi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930" y="3543657"/>
            <a:ext cx="23121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Pesaing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6" name="Rectangle 5"/>
          <p:cNvSpPr/>
          <p:nvPr/>
        </p:nvSpPr>
        <p:spPr>
          <a:xfrm>
            <a:off x="585310" y="4039958"/>
            <a:ext cx="77204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Persaingan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juga: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Perusahaan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multinasional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substitusi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lain</a:t>
            </a:r>
          </a:p>
        </p:txBody>
      </p:sp>
    </p:spTree>
    <p:extLst>
      <p:ext uri="{BB962C8B-B14F-4D97-AF65-F5344CB8AC3E}">
        <p14:creationId xmlns:p14="http://schemas.microsoft.com/office/powerpoint/2010/main" val="1200378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32463" y="295334"/>
            <a:ext cx="4901609" cy="6462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1143000"/>
            <a:ext cx="49194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Makro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Pemasaran</a:t>
            </a:r>
            <a:r>
              <a:rPr lang="en-US" sz="2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4" name="Rectangle 3"/>
          <p:cNvSpPr/>
          <p:nvPr/>
        </p:nvSpPr>
        <p:spPr>
          <a:xfrm>
            <a:off x="332508" y="1583883"/>
            <a:ext cx="850669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makro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mencakup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eksternal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dikendalikan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perusahaan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dianalisis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diantisipasi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140547" y="2486431"/>
            <a:ext cx="39253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2838986"/>
            <a:ext cx="68366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Mencakup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Pertumbuhan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ekonomi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dunia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tukar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uang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Inflasi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daya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beli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•Tingkat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pendapatan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per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kapita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4018" y="4878918"/>
            <a:ext cx="70098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Lingkungan Politik dan Hukum Internasional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3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6589" y="2922988"/>
            <a:ext cx="5230821" cy="101202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6482" y="301214"/>
            <a:ext cx="4901609" cy="6462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1000" y="1168662"/>
            <a:ext cx="7772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Meliputi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Kebijakan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perdagangan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internasional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Tarif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kuota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Perjanjian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perdagangan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bebas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Stabilitas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politik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5837" y="3107654"/>
            <a:ext cx="42042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n-NO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Lingkungan Sosial dan Budaya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3463636"/>
            <a:ext cx="789709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Faktor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penting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sangat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perilaku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konsumen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Nilai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norma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sosial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Bahasa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Agama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Tradisi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kebiasaan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679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181" y="253637"/>
            <a:ext cx="4901609" cy="64623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1219200"/>
            <a:ext cx="40317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4" name="Rectangle 3"/>
          <p:cNvSpPr/>
          <p:nvPr/>
        </p:nvSpPr>
        <p:spPr>
          <a:xfrm>
            <a:off x="562639" y="1527712"/>
            <a:ext cx="5334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Perkembangan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teknologi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mempengaruhi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Cara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produksi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Distribusi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global</a:t>
            </a:r>
          </a:p>
          <a:p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</a:t>
            </a:r>
            <a:r>
              <a:rPr lang="en-US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Promosi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lintas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negara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4800" y="3097372"/>
            <a:ext cx="41504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Lingkungan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Demografi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Global</a:t>
            </a:r>
          </a:p>
        </p:txBody>
      </p:sp>
      <p:sp>
        <p:nvSpPr>
          <p:cNvPr id="6" name="Rectangle 5"/>
          <p:cNvSpPr/>
          <p:nvPr/>
        </p:nvSpPr>
        <p:spPr>
          <a:xfrm>
            <a:off x="603936" y="3559037"/>
            <a:ext cx="63302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Meliputi:</a:t>
            </a:r>
          </a:p>
          <a:p>
            <a:r>
              <a:rPr lang="nn-NO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Jumlah </a:t>
            </a:r>
            <a:r>
              <a:rPr lang="nn-NO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 pertumbuhan penduduk</a:t>
            </a:r>
          </a:p>
          <a:p>
            <a:r>
              <a:rPr lang="nn-NO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Str uktur </a:t>
            </a:r>
            <a:r>
              <a:rPr lang="nn-NO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usia</a:t>
            </a:r>
          </a:p>
          <a:p>
            <a:r>
              <a:rPr lang="nn-NO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Urbanisasi</a:t>
            </a:r>
            <a:endParaRPr lang="nn-NO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n-NO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• Tingkat </a:t>
            </a:r>
            <a:r>
              <a:rPr lang="nn-NO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pendidikan</a:t>
            </a:r>
          </a:p>
        </p:txBody>
      </p:sp>
    </p:spTree>
    <p:extLst>
      <p:ext uri="{BB962C8B-B14F-4D97-AF65-F5344CB8AC3E}">
        <p14:creationId xmlns:p14="http://schemas.microsoft.com/office/powerpoint/2010/main" val="3160586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s01_1">
  <a:themeElements>
    <a:clrScheme name="ms01_1 1">
      <a:dk1>
        <a:srgbClr val="1D528D"/>
      </a:dk1>
      <a:lt1>
        <a:srgbClr val="FFFFFF"/>
      </a:lt1>
      <a:dk2>
        <a:srgbClr val="000000"/>
      </a:dk2>
      <a:lt2>
        <a:srgbClr val="B2B2B2"/>
      </a:lt2>
      <a:accent1>
        <a:srgbClr val="2D6BC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BAE0"/>
      </a:accent5>
      <a:accent6>
        <a:srgbClr val="E78A00"/>
      </a:accent6>
      <a:hlink>
        <a:srgbClr val="9999FF"/>
      </a:hlink>
      <a:folHlink>
        <a:srgbClr val="969696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1D528D"/>
        </a:dk1>
        <a:lt1>
          <a:srgbClr val="FFFFFF"/>
        </a:lt1>
        <a:dk2>
          <a:srgbClr val="000000"/>
        </a:dk2>
        <a:lt2>
          <a:srgbClr val="B2B2B2"/>
        </a:lt2>
        <a:accent1>
          <a:srgbClr val="2D6BC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BAE0"/>
        </a:accent5>
        <a:accent6>
          <a:srgbClr val="E78A00"/>
        </a:accent6>
        <a:hlink>
          <a:srgbClr val="9999F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2">
        <a:dk1>
          <a:srgbClr val="808080"/>
        </a:dk1>
        <a:lt1>
          <a:srgbClr val="FFFFFF"/>
        </a:lt1>
        <a:dk2>
          <a:srgbClr val="000000"/>
        </a:dk2>
        <a:lt2>
          <a:srgbClr val="B2B2B2"/>
        </a:lt2>
        <a:accent1>
          <a:srgbClr val="058089"/>
        </a:accent1>
        <a:accent2>
          <a:srgbClr val="66BE0E"/>
        </a:accent2>
        <a:accent3>
          <a:srgbClr val="FFFFFF"/>
        </a:accent3>
        <a:accent4>
          <a:srgbClr val="6C6C6C"/>
        </a:accent4>
        <a:accent5>
          <a:srgbClr val="AAC0C4"/>
        </a:accent5>
        <a:accent6>
          <a:srgbClr val="5CAC0C"/>
        </a:accent6>
        <a:hlink>
          <a:srgbClr val="2CA9D0"/>
        </a:hlink>
        <a:folHlink>
          <a:srgbClr val="4841D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s01_1 3">
        <a:dk1>
          <a:srgbClr val="1D528D"/>
        </a:dk1>
        <a:lt1>
          <a:srgbClr val="FFFFFF"/>
        </a:lt1>
        <a:dk2>
          <a:srgbClr val="000000"/>
        </a:dk2>
        <a:lt2>
          <a:srgbClr val="CACACA"/>
        </a:lt2>
        <a:accent1>
          <a:srgbClr val="0099CC"/>
        </a:accent1>
        <a:accent2>
          <a:srgbClr val="8BC84E"/>
        </a:accent2>
        <a:accent3>
          <a:srgbClr val="FFFFFF"/>
        </a:accent3>
        <a:accent4>
          <a:srgbClr val="174578"/>
        </a:accent4>
        <a:accent5>
          <a:srgbClr val="AACAE2"/>
        </a:accent5>
        <a:accent6>
          <a:srgbClr val="7DB546"/>
        </a:accent6>
        <a:hlink>
          <a:srgbClr val="6E81E0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Sample presentation slides</Template>
  <TotalTime>0</TotalTime>
  <Words>514</Words>
  <Application>Microsoft Office PowerPoint</Application>
  <PresentationFormat>On-screen Show (4:3)</PresentationFormat>
  <Paragraphs>102</Paragraphs>
  <Slides>10</Slides>
  <Notes>10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Wingdings</vt:lpstr>
      <vt:lpstr>Wingdings 2</vt:lpstr>
      <vt:lpstr>ms01_1</vt:lpstr>
      <vt:lpstr>Image</vt:lpstr>
      <vt:lpstr>MANAJEMEN PEMASARAN   PERTEMUAN 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Marketing</dc:title>
  <dc:creator/>
  <cp:lastModifiedBy/>
  <cp:revision>1</cp:revision>
  <dcterms:created xsi:type="dcterms:W3CDTF">2014-08-30T06:21:55Z</dcterms:created>
  <dcterms:modified xsi:type="dcterms:W3CDTF">2025-12-24T03:01:12Z</dcterms:modified>
</cp:coreProperties>
</file>